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.fntdata"/><Relationship Id="rId14" Type="http://schemas.openxmlformats.org/officeDocument/2006/relationships/slide" Target="slides/slide9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2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1bc9d99b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1bc9d99b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1bc9d99b0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1bc9d99b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1bc9d99b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1bc9d99b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1bc9d99b0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1bc9d99b0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1bc9d99b0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1bc9d99b0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1bc9d99b0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1bc9d99b0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1bc9d99b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1bc9d99b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1bc9d99b0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1bc9d99b0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1bc9d99b0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1bc9d99b0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1bc9d99b0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1bc9d99b0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d326b0bc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d326b0bc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1bc9d99b0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1bc9d99b0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1bc9d99b0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1bc9d99b0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1bc9d99b0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1bc9d99b0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1bc9d99b0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1bc9d99b0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1bc9d99b0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1bc9d99b0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1bc9d99b0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1bc9d99b0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d326b0bc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d326b0bc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d326b0bc4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d326b0bc4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1bc9d99b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1bc9d99b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1bc9d99b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1bc9d99b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1bc9d99b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1bc9d99b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1bc9d99b0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1bc9d99b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1bc9d99b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1bc9d99b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1bc9d99b0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1bc9d99b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lectro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ectromagnetic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hardware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rdware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softwar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ware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firmware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rmware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outreach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reach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ista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1878925" y="1595550"/>
            <a:ext cx="5471100" cy="27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●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○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 Light"/>
              <a:buChar char="■"/>
              <a:defRPr sz="15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partn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economic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conomic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go 1 perso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" name="Google Shape;1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654" y="4282277"/>
            <a:ext cx="420708" cy="4207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3262800" y="1163413"/>
            <a:ext cx="2618400" cy="261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Tu foto aquí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376950" y="360005"/>
            <a:ext cx="8390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536750" y="3878400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"/>
              <a:buNone/>
              <a:defRPr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1536750" y="4307391"/>
            <a:ext cx="60705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1500"/>
              <a:buFont typeface="Roboto"/>
              <a:buNone/>
              <a:defRPr sz="15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impactante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30850" y="526350"/>
            <a:ext cx="8082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4800"/>
              <a:buFont typeface="Roboto"/>
              <a:buNone/>
              <a:defRPr b="1" sz="48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direc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rection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mech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chanic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3000"/>
              <a:buFont typeface="Roboto"/>
              <a:buNone/>
              <a:defRPr b="1" sz="3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20019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None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09700" y="1152475"/>
            <a:ext cx="7422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●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○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Char char="■"/>
              <a:defRPr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185025" y="23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</a:t>
            </a:r>
            <a:endParaRPr/>
          </a:p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506500" y="1893475"/>
            <a:ext cx="7773000" cy="31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Uint8_t -&gt; lectura binaria: </a:t>
            </a:r>
            <a:endParaRPr/>
          </a:p>
          <a:p>
            <a:pPr indent="45720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10 = 00001010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		int8_t -&gt; complemento a 2 </a:t>
            </a:r>
            <a:r>
              <a:rPr lang="es"/>
              <a:t>números</a:t>
            </a:r>
            <a:r>
              <a:rPr lang="es"/>
              <a:t> negativos (se puede sumar)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			10 = 00001010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			-10 = 11110110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					-128 = 10000000  (tamaño: -128 a 127 )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	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				Primer bit = Signo, 1 = negativo 0 = positivo</a:t>
            </a:r>
            <a:endParaRPr/>
          </a:p>
        </p:txBody>
      </p:sp>
      <p:sp>
        <p:nvSpPr>
          <p:cNvPr id="144" name="Google Shape;144;p36"/>
          <p:cNvSpPr txBox="1"/>
          <p:nvPr>
            <p:ph idx="1" type="subTitle"/>
          </p:nvPr>
        </p:nvSpPr>
        <p:spPr>
          <a:xfrm>
            <a:off x="1847350" y="81120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especificar tamaño. libreria: 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“#include stdint.h”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uint8_t,int64_t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/>
          <p:nvPr>
            <p:ph type="title"/>
          </p:nvPr>
        </p:nvSpPr>
        <p:spPr>
          <a:xfrm>
            <a:off x="93025" y="8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Char</a:t>
            </a:r>
            <a:endParaRPr/>
          </a:p>
        </p:txBody>
      </p:sp>
      <p:pic>
        <p:nvPicPr>
          <p:cNvPr id="150" name="Google Shape;1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25" y="798950"/>
            <a:ext cx="4522201" cy="434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7"/>
          <p:cNvSpPr txBox="1"/>
          <p:nvPr/>
        </p:nvSpPr>
        <p:spPr>
          <a:xfrm>
            <a:off x="5702125" y="1171900"/>
            <a:ext cx="29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No tiene ni tamaño ni signo fijo, depende del compilador.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Se utiliza para guardar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caracteres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 txBox="1"/>
          <p:nvPr>
            <p:ph type="title"/>
          </p:nvPr>
        </p:nvSpPr>
        <p:spPr>
          <a:xfrm>
            <a:off x="395725" y="36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FLOAT y DOUBLE (IEEE 754/ Coma flotante)</a:t>
            </a:r>
            <a:endParaRPr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677" y="1102700"/>
            <a:ext cx="5249900" cy="16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88" y="3086250"/>
            <a:ext cx="7092163" cy="1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8"/>
          <p:cNvSpPr txBox="1"/>
          <p:nvPr/>
        </p:nvSpPr>
        <p:spPr>
          <a:xfrm>
            <a:off x="6456950" y="1441475"/>
            <a:ext cx="2687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No usar para comparaciones,(&gt;=)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Existe el +-infinito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	=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  exponente = 11...1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208675" y="38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BOOL</a:t>
            </a:r>
            <a:endParaRPr/>
          </a:p>
        </p:txBody>
      </p:sp>
      <p:sp>
        <p:nvSpPr>
          <p:cNvPr id="165" name="Google Shape;165;p39"/>
          <p:cNvSpPr txBox="1"/>
          <p:nvPr/>
        </p:nvSpPr>
        <p:spPr>
          <a:xfrm>
            <a:off x="2377375" y="1387550"/>
            <a:ext cx="38460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1 Byte.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Solo permite true y false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36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Array</a:t>
            </a:r>
            <a:endParaRPr/>
          </a:p>
        </p:txBody>
      </p:sp>
      <p:sp>
        <p:nvSpPr>
          <p:cNvPr id="171" name="Google Shape;171;p40"/>
          <p:cNvSpPr txBox="1"/>
          <p:nvPr/>
        </p:nvSpPr>
        <p:spPr>
          <a:xfrm>
            <a:off x="1982000" y="1135950"/>
            <a:ext cx="55533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contiguo de elementos del mismo tipo: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int a[5] = {1,2,3,4,5};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printf(“%d”,a[2]); = 3; // El primer elemento es a[0] -					 	el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último a[4]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395725" y="36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Struct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1982000" y="1135950"/>
            <a:ext cx="55533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conjunto contiguo de elementos que pueden ser de distinto tipo.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struct Persona {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char sexo;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int edad;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char nombre[20];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}Oscar;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strcpy(Oscar.nombre,”Oscar”);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 txBox="1"/>
          <p:nvPr>
            <p:ph type="title"/>
          </p:nvPr>
        </p:nvSpPr>
        <p:spPr>
          <a:xfrm>
            <a:off x="395725" y="36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Union</a:t>
            </a:r>
            <a:endParaRPr/>
          </a:p>
        </p:txBody>
      </p:sp>
      <p:sp>
        <p:nvSpPr>
          <p:cNvPr id="183" name="Google Shape;183;p42"/>
          <p:cNvSpPr txBox="1"/>
          <p:nvPr/>
        </p:nvSpPr>
        <p:spPr>
          <a:xfrm>
            <a:off x="1982000" y="1135950"/>
            <a:ext cx="55533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TIpo de dato que puede almacenar distintos tipos.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Union Dato{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	int entero;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float decimal;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char letra;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}dato;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dato.x = 5;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dato.letra = ‘c’; //estamos sobreescribiendo sobre la misma memoria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>
            <p:ph type="title"/>
          </p:nvPr>
        </p:nvSpPr>
        <p:spPr>
          <a:xfrm>
            <a:off x="395725" y="36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Enum</a:t>
            </a:r>
            <a:endParaRPr/>
          </a:p>
        </p:txBody>
      </p:sp>
      <p:sp>
        <p:nvSpPr>
          <p:cNvPr id="189" name="Google Shape;189;p43"/>
          <p:cNvSpPr txBox="1"/>
          <p:nvPr/>
        </p:nvSpPr>
        <p:spPr>
          <a:xfrm>
            <a:off x="1982000" y="1135950"/>
            <a:ext cx="55533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TIpo definido por el usuario. Asigna nombres a valores enteros.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enum Color {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   ROJO,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   VERDE,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    AZUL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};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ROJO = 0;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VERDE = 1;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AZUL = 2;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Operadores en C</a:t>
            </a:r>
            <a:endParaRPr/>
          </a:p>
        </p:txBody>
      </p:sp>
      <p:sp>
        <p:nvSpPr>
          <p:cNvPr id="195" name="Google Shape;195;p44"/>
          <p:cNvSpPr txBox="1"/>
          <p:nvPr>
            <p:ph idx="1" type="subTitle"/>
          </p:nvPr>
        </p:nvSpPr>
        <p:spPr>
          <a:xfrm>
            <a:off x="2001925" y="10389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Aritméticos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950" y="1038950"/>
            <a:ext cx="6751699" cy="37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Operadores en C</a:t>
            </a:r>
            <a:endParaRPr/>
          </a:p>
        </p:txBody>
      </p:sp>
      <p:sp>
        <p:nvSpPr>
          <p:cNvPr id="202" name="Google Shape;202;p45"/>
          <p:cNvSpPr txBox="1"/>
          <p:nvPr>
            <p:ph idx="1" type="subTitle"/>
          </p:nvPr>
        </p:nvSpPr>
        <p:spPr>
          <a:xfrm>
            <a:off x="-118725" y="841275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Comparaci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ón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125" y="958950"/>
            <a:ext cx="4525325" cy="38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Operadores en C</a:t>
            </a:r>
            <a:endParaRPr/>
          </a:p>
        </p:txBody>
      </p:sp>
      <p:sp>
        <p:nvSpPr>
          <p:cNvPr id="209" name="Google Shape;209;p46"/>
          <p:cNvSpPr txBox="1"/>
          <p:nvPr>
            <p:ph idx="1" type="subTitle"/>
          </p:nvPr>
        </p:nvSpPr>
        <p:spPr>
          <a:xfrm>
            <a:off x="2001925" y="10389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Bitwise</a:t>
            </a:r>
            <a:endParaRPr/>
          </a:p>
        </p:txBody>
      </p:sp>
      <p:pic>
        <p:nvPicPr>
          <p:cNvPr id="210" name="Google Shape;210;p46"/>
          <p:cNvPicPr preferRelativeResize="0"/>
          <p:nvPr/>
        </p:nvPicPr>
        <p:blipFill rotWithShape="1">
          <a:blip r:embed="rId3">
            <a:alphaModFix/>
          </a:blip>
          <a:srcRect b="0" l="0" r="0" t="13703"/>
          <a:stretch/>
        </p:blipFill>
        <p:spPr>
          <a:xfrm>
            <a:off x="1226665" y="1038952"/>
            <a:ext cx="6858724" cy="35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Condiciones</a:t>
            </a:r>
            <a:endParaRPr/>
          </a:p>
        </p:txBody>
      </p:sp>
      <p:pic>
        <p:nvPicPr>
          <p:cNvPr id="216" name="Google Shape;216;p47"/>
          <p:cNvPicPr preferRelativeResize="0"/>
          <p:nvPr/>
        </p:nvPicPr>
        <p:blipFill rotWithShape="1">
          <a:blip r:embed="rId3">
            <a:alphaModFix/>
          </a:blip>
          <a:srcRect b="21078" l="16104" r="31522" t="20090"/>
          <a:stretch/>
        </p:blipFill>
        <p:spPr>
          <a:xfrm>
            <a:off x="1856200" y="1066775"/>
            <a:ext cx="5822851" cy="367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Condiciones SWITCH</a:t>
            </a:r>
            <a:endParaRPr/>
          </a:p>
        </p:txBody>
      </p:sp>
      <p:pic>
        <p:nvPicPr>
          <p:cNvPr id="222" name="Google Shape;2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00" y="958950"/>
            <a:ext cx="7519976" cy="40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9"/>
          <p:cNvSpPr txBox="1"/>
          <p:nvPr>
            <p:ph type="title"/>
          </p:nvPr>
        </p:nvSpPr>
        <p:spPr>
          <a:xfrm>
            <a:off x="461650" y="2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Bucles</a:t>
            </a:r>
            <a:endParaRPr/>
          </a:p>
        </p:txBody>
      </p:sp>
      <p:sp>
        <p:nvSpPr>
          <p:cNvPr id="228" name="Google Shape;228;p49"/>
          <p:cNvSpPr txBox="1"/>
          <p:nvPr/>
        </p:nvSpPr>
        <p:spPr>
          <a:xfrm>
            <a:off x="3401775" y="713250"/>
            <a:ext cx="3306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While y Do While</a:t>
            </a:r>
            <a:endParaRPr b="1" sz="21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75" y="1214550"/>
            <a:ext cx="6807750" cy="382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Bucles</a:t>
            </a:r>
            <a:endParaRPr/>
          </a:p>
        </p:txBody>
      </p:sp>
      <p:pic>
        <p:nvPicPr>
          <p:cNvPr id="235" name="Google Shape;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350" y="1596575"/>
            <a:ext cx="5819299" cy="2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 txBox="1"/>
          <p:nvPr/>
        </p:nvSpPr>
        <p:spPr>
          <a:xfrm>
            <a:off x="4066725" y="958950"/>
            <a:ext cx="3306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endParaRPr b="1" sz="21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1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</a:t>
            </a:r>
            <a:endParaRPr/>
          </a:p>
        </p:txBody>
      </p:sp>
      <p:sp>
        <p:nvSpPr>
          <p:cNvPr id="242" name="Google Shape;242;p51"/>
          <p:cNvSpPr txBox="1"/>
          <p:nvPr>
            <p:ph idx="1" type="subTitle"/>
          </p:nvPr>
        </p:nvSpPr>
        <p:spPr>
          <a:xfrm>
            <a:off x="874275" y="958950"/>
            <a:ext cx="7922700" cy="42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Programar un sistema que simula el funcionamiento de un panel de 8 LED. Cada LED puede estar encendida o apagada.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-Usar un tipo de dato para los 8 leds.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 El usuario elige entre autom</a:t>
            </a:r>
            <a:r>
              <a:rPr lang="es"/>
              <a:t>ático o manual.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-Automático: Ir encendiendo leds con msj por terminal. Ir apagando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                los leds con msj en la terminal. Uno a uno.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-Manual : el usuario puede cambiar el estado del led que elija o incluso togglear un led. Puede checkear el estado de un 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Desde manual puede pasar a </a:t>
            </a:r>
            <a:r>
              <a:rPr lang="es"/>
              <a:t>automático.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-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</a:t>
            </a:r>
            <a:r>
              <a:rPr lang="es"/>
              <a:t>ón TC Firmware</a:t>
            </a:r>
            <a:endParaRPr/>
          </a:p>
        </p:txBody>
      </p:sp>
      <p:sp>
        <p:nvSpPr>
          <p:cNvPr id="80" name="Google Shape;80;p29"/>
          <p:cNvSpPr txBox="1"/>
          <p:nvPr>
            <p:ph idx="1" type="subTitle"/>
          </p:nvPr>
        </p:nvSpPr>
        <p:spPr>
          <a:xfrm>
            <a:off x="1106075" y="1789400"/>
            <a:ext cx="6484800" cy="29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1º clase C I::Aprender conceptos </a:t>
            </a:r>
            <a:r>
              <a:rPr lang="es"/>
              <a:t>básicos</a:t>
            </a:r>
            <a:r>
              <a:rPr lang="es"/>
              <a:t> C (tipos de datos,operadores,condiciones, bucles, que es un programa…)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2º clase C II: (tipos de memoria, punteros, funciones)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3º clase: C++ | (clases y </a:t>
            </a:r>
            <a:r>
              <a:rPr lang="es"/>
              <a:t>objetos</a:t>
            </a:r>
            <a:r>
              <a:rPr lang="es"/>
              <a:t>, encapsulaci</a:t>
            </a:r>
            <a:r>
              <a:rPr lang="es"/>
              <a:t>ón, </a:t>
            </a:r>
            <a:r>
              <a:rPr lang="es"/>
              <a:t>métodos</a:t>
            </a:r>
            <a:r>
              <a:rPr lang="es"/>
              <a:t> </a:t>
            </a:r>
            <a:r>
              <a:rPr lang="es"/>
              <a:t>estáticos</a:t>
            </a:r>
            <a:r>
              <a:rPr lang="es"/>
              <a:t>, herencia y polimorfismo, github)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4º clase: C++ II: (Estructuras de datos, templates, uso de auto, y compile-time vs run-time)</a:t>
            </a:r>
            <a:endParaRPr/>
          </a:p>
        </p:txBody>
      </p:sp>
      <p:sp>
        <p:nvSpPr>
          <p:cNvPr id="81" name="Google Shape;81;p29"/>
          <p:cNvSpPr txBox="1"/>
          <p:nvPr/>
        </p:nvSpPr>
        <p:spPr>
          <a:xfrm>
            <a:off x="1142225" y="1207925"/>
            <a:ext cx="1959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1º Bloque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 TC Firmware</a:t>
            </a:r>
            <a:endParaRPr/>
          </a:p>
        </p:txBody>
      </p:sp>
      <p:sp>
        <p:nvSpPr>
          <p:cNvPr id="87" name="Google Shape;87;p30"/>
          <p:cNvSpPr txBox="1"/>
          <p:nvPr>
            <p:ph idx="1" type="subTitle"/>
          </p:nvPr>
        </p:nvSpPr>
        <p:spPr>
          <a:xfrm>
            <a:off x="1594400" y="1667425"/>
            <a:ext cx="6484800" cy="29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5º clase: Arquitectura b</a:t>
            </a:r>
            <a:r>
              <a:rPr lang="es"/>
              <a:t>ásica de un microcontrolador + instalación de CubeIde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6º clase: Conceptos basicos microcontrolador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7º clase: Protocolos de comunicación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8º clase: Explicaci</a:t>
            </a:r>
            <a:r>
              <a:rPr lang="es"/>
              <a:t>ón del proyecto final</a:t>
            </a:r>
            <a:endParaRPr/>
          </a:p>
        </p:txBody>
      </p:sp>
      <p:sp>
        <p:nvSpPr>
          <p:cNvPr id="88" name="Google Shape;88;p30"/>
          <p:cNvSpPr txBox="1"/>
          <p:nvPr/>
        </p:nvSpPr>
        <p:spPr>
          <a:xfrm>
            <a:off x="1142225" y="1207925"/>
            <a:ext cx="1959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º Bloque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programar?</a:t>
            </a:r>
            <a:endParaRPr/>
          </a:p>
        </p:txBody>
      </p:sp>
      <p:sp>
        <p:nvSpPr>
          <p:cNvPr id="94" name="Google Shape;94;p31"/>
          <p:cNvSpPr txBox="1"/>
          <p:nvPr/>
        </p:nvSpPr>
        <p:spPr>
          <a:xfrm>
            <a:off x="4233350" y="1926800"/>
            <a:ext cx="44031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Darle un conjunto de instrucciones a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una máquina.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5" name="Google Shape;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25" y="1549400"/>
            <a:ext cx="3357435" cy="297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UN PROGRAMA EN C</a:t>
            </a:r>
            <a:endParaRPr/>
          </a:p>
        </p:txBody>
      </p:sp>
      <p:sp>
        <p:nvSpPr>
          <p:cNvPr id="101" name="Google Shape;101;p32"/>
          <p:cNvSpPr txBox="1"/>
          <p:nvPr>
            <p:ph idx="1" type="subTitle"/>
          </p:nvPr>
        </p:nvSpPr>
        <p:spPr>
          <a:xfrm>
            <a:off x="1624525" y="15955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1" y="958950"/>
            <a:ext cx="7779399" cy="3843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32"/>
          <p:cNvCxnSpPr/>
          <p:nvPr/>
        </p:nvCxnSpPr>
        <p:spPr>
          <a:xfrm>
            <a:off x="2202600" y="1153950"/>
            <a:ext cx="102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32"/>
          <p:cNvCxnSpPr/>
          <p:nvPr/>
        </p:nvCxnSpPr>
        <p:spPr>
          <a:xfrm>
            <a:off x="3505200" y="1811100"/>
            <a:ext cx="1177500" cy="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32"/>
          <p:cNvCxnSpPr/>
          <p:nvPr/>
        </p:nvCxnSpPr>
        <p:spPr>
          <a:xfrm flipH="1" rot="10800000">
            <a:off x="1950300" y="2429875"/>
            <a:ext cx="8274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32"/>
          <p:cNvCxnSpPr/>
          <p:nvPr/>
        </p:nvCxnSpPr>
        <p:spPr>
          <a:xfrm>
            <a:off x="1624525" y="2754800"/>
            <a:ext cx="3572100" cy="16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32"/>
          <p:cNvSpPr txBox="1"/>
          <p:nvPr/>
        </p:nvSpPr>
        <p:spPr>
          <a:xfrm>
            <a:off x="3496525" y="1064050"/>
            <a:ext cx="3436200" cy="4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Directivas del </a:t>
            </a: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preprocesador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" name="Google Shape;108;p32"/>
          <p:cNvSpPr txBox="1"/>
          <p:nvPr/>
        </p:nvSpPr>
        <p:spPr>
          <a:xfrm>
            <a:off x="4826475" y="1651375"/>
            <a:ext cx="2106300" cy="4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Funcion gcd()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" name="Google Shape;109;p32"/>
          <p:cNvSpPr txBox="1"/>
          <p:nvPr/>
        </p:nvSpPr>
        <p:spPr>
          <a:xfrm>
            <a:off x="2884775" y="2203100"/>
            <a:ext cx="1941600" cy="4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 global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" name="Google Shape;110;p32"/>
          <p:cNvSpPr txBox="1"/>
          <p:nvPr/>
        </p:nvSpPr>
        <p:spPr>
          <a:xfrm>
            <a:off x="5394300" y="2557700"/>
            <a:ext cx="1941600" cy="4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Función main()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3"/>
          <p:cNvSpPr txBox="1"/>
          <p:nvPr>
            <p:ph type="title"/>
          </p:nvPr>
        </p:nvSpPr>
        <p:spPr>
          <a:xfrm>
            <a:off x="311700" y="386250"/>
            <a:ext cx="83427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PASA CUANDO COMPILAS UN PROGRAMA EN C</a:t>
            </a:r>
            <a:endParaRPr/>
          </a:p>
        </p:txBody>
      </p:sp>
      <p:sp>
        <p:nvSpPr>
          <p:cNvPr id="116" name="Google Shape;116;p33"/>
          <p:cNvSpPr txBox="1"/>
          <p:nvPr>
            <p:ph idx="1" type="subTitle"/>
          </p:nvPr>
        </p:nvSpPr>
        <p:spPr>
          <a:xfrm>
            <a:off x="4146375" y="29647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Para ejecutar el programa(linux):</a:t>
            </a:r>
            <a:endParaRPr/>
          </a:p>
        </p:txBody>
      </p:sp>
      <p:pic>
        <p:nvPicPr>
          <p:cNvPr id="117" name="Google Shape;1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0" y="2073075"/>
            <a:ext cx="4772500" cy="29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3"/>
          <p:cNvSpPr txBox="1"/>
          <p:nvPr/>
        </p:nvSpPr>
        <p:spPr>
          <a:xfrm>
            <a:off x="351475" y="1657125"/>
            <a:ext cx="2623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programa.c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9" name="Google Shape;119;p33"/>
          <p:cNvPicPr preferRelativeResize="0"/>
          <p:nvPr/>
        </p:nvPicPr>
        <p:blipFill rotWithShape="1">
          <a:blip r:embed="rId4">
            <a:alphaModFix/>
          </a:blip>
          <a:srcRect b="52017" l="0" r="0" t="0"/>
          <a:stretch/>
        </p:blipFill>
        <p:spPr>
          <a:xfrm>
            <a:off x="5068625" y="2027850"/>
            <a:ext cx="3886250" cy="4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3"/>
          <p:cNvPicPr preferRelativeResize="0"/>
          <p:nvPr/>
        </p:nvPicPr>
        <p:blipFill rotWithShape="1">
          <a:blip r:embed="rId4">
            <a:alphaModFix/>
          </a:blip>
          <a:srcRect b="0" l="0" r="0" t="47685"/>
          <a:stretch/>
        </p:blipFill>
        <p:spPr>
          <a:xfrm>
            <a:off x="5068625" y="3608977"/>
            <a:ext cx="3886250" cy="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3"/>
          <p:cNvSpPr txBox="1"/>
          <p:nvPr>
            <p:ph idx="1" type="subTitle"/>
          </p:nvPr>
        </p:nvSpPr>
        <p:spPr>
          <a:xfrm>
            <a:off x="4146375" y="1619250"/>
            <a:ext cx="53082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Para compilar el programa: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484675" y="373450"/>
            <a:ext cx="83427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PASA CUANDO COMPILAS UN PROGRAMA EN C</a:t>
            </a:r>
            <a:endParaRPr/>
          </a:p>
        </p:txBody>
      </p:sp>
      <p:sp>
        <p:nvSpPr>
          <p:cNvPr id="127" name="Google Shape;127;p34"/>
          <p:cNvSpPr txBox="1"/>
          <p:nvPr/>
        </p:nvSpPr>
        <p:spPr>
          <a:xfrm>
            <a:off x="1586625" y="1980625"/>
            <a:ext cx="6415800" cy="2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AutoNum type="arabicParenR"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Preprocesado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sustituye #include por el fichero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pega las macros (#define)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AutoNum type="arabicParenR"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Compilación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	Traducción a ensamblador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AutoNum type="arabicParenR"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Ensamblado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El ensamblador se convierte en código máquina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74C"/>
              </a:buClr>
              <a:buSzPts val="2000"/>
              <a:buFont typeface="Roboto Light"/>
              <a:buAutoNum type="arabicParenR"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Linker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Toma varios objectos .o y crea 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0274C"/>
                </a:solidFill>
                <a:latin typeface="Roboto Light"/>
                <a:ea typeface="Roboto Light"/>
                <a:cs typeface="Roboto Light"/>
                <a:sym typeface="Roboto Light"/>
              </a:rPr>
              <a:t>el ejecutable final</a:t>
            </a:r>
            <a:endParaRPr sz="2000">
              <a:solidFill>
                <a:srgbClr val="2027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" name="Google Shape;128;p34"/>
          <p:cNvSpPr txBox="1"/>
          <p:nvPr/>
        </p:nvSpPr>
        <p:spPr>
          <a:xfrm>
            <a:off x="4765675" y="1842250"/>
            <a:ext cx="4061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gcc -E programa.c -o programa.i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34"/>
          <p:cNvSpPr txBox="1"/>
          <p:nvPr/>
        </p:nvSpPr>
        <p:spPr>
          <a:xfrm>
            <a:off x="5205600" y="2893225"/>
            <a:ext cx="4061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gcc -S programa.i -o programa.s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34"/>
          <p:cNvSpPr txBox="1"/>
          <p:nvPr/>
        </p:nvSpPr>
        <p:spPr>
          <a:xfrm>
            <a:off x="5205600" y="3486325"/>
            <a:ext cx="4061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gcc -c programa.s -o programa.o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34"/>
          <p:cNvSpPr txBox="1"/>
          <p:nvPr/>
        </p:nvSpPr>
        <p:spPr>
          <a:xfrm>
            <a:off x="5375975" y="4079425"/>
            <a:ext cx="4061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20274C"/>
                </a:solidFill>
                <a:latin typeface="Roboto"/>
                <a:ea typeface="Roboto"/>
                <a:cs typeface="Roboto"/>
                <a:sym typeface="Roboto"/>
              </a:rPr>
              <a:t>gcc -c programa.o -o programa</a:t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27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311700" y="3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datos en C</a:t>
            </a:r>
            <a:endParaRPr/>
          </a:p>
        </p:txBody>
      </p:sp>
      <p:pic>
        <p:nvPicPr>
          <p:cNvPr id="137" name="Google Shape;1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47275"/>
            <a:ext cx="8738764" cy="38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1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